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3" r:id="rId5"/>
    <p:sldId id="259" r:id="rId6"/>
    <p:sldId id="269" r:id="rId7"/>
    <p:sldId id="270" r:id="rId8"/>
    <p:sldId id="271" r:id="rId9"/>
    <p:sldId id="260" r:id="rId10"/>
    <p:sldId id="266" r:id="rId11"/>
    <p:sldId id="273" r:id="rId12"/>
    <p:sldId id="275" r:id="rId13"/>
    <p:sldId id="274" r:id="rId14"/>
    <p:sldId id="276" r:id="rId15"/>
    <p:sldId id="272" r:id="rId16"/>
    <p:sldId id="277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Anderson" initials="EA" lastIdx="2" clrIdx="0">
    <p:extLst>
      <p:ext uri="{19B8F6BF-5375-455C-9EA6-DF929625EA0E}">
        <p15:presenceInfo xmlns:p15="http://schemas.microsoft.com/office/powerpoint/2012/main" userId="Eric Ander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AA6"/>
    <a:srgbClr val="8EC26A"/>
    <a:srgbClr val="5E903C"/>
    <a:srgbClr val="4D62FF"/>
    <a:srgbClr val="00FE55"/>
    <a:srgbClr val="00EAF0"/>
    <a:srgbClr val="AFFF45"/>
    <a:srgbClr val="FEB344"/>
    <a:srgbClr val="F24854"/>
    <a:srgbClr val="FF3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50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12DC2-C2B6-428F-8F06-48BAC7522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EB20C5-7B9F-4648-AA39-0B1F5DFE0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B27CD-27D2-443C-BF38-26851EA39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8B367-9421-48ED-9F70-53D91827FDB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7353F-9C85-4610-8F8C-3A36AD762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E233A-3DEC-4E6F-A1CE-120080994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4BEC-0EE0-4071-AB0A-E9DC94F72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9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DE26-0661-42EB-8973-99AE8541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E79A7-60BC-41F1-A5DA-C276CE3F0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D3FC6-1FBA-4B24-99DF-57FD81D8B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8B367-9421-48ED-9F70-53D91827FDB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B5162-BDE4-465C-9427-7D978F3AC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74201-B905-4C6C-B25C-C29A13E1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4BEC-0EE0-4071-AB0A-E9DC94F72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0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D4F30E-7C9F-4D93-950C-00F2C708D2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C51BD-FDEC-4413-88A0-9FBBE1184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85CF7-3D11-4CDF-8484-3A2CD6CBD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8B367-9421-48ED-9F70-53D91827FDB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70C42-B5EF-4316-AE5E-B5F67680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E3A06-A74B-4FE0-B2B8-5A7A290A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4BEC-0EE0-4071-AB0A-E9DC94F72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0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7DCE-BEFE-43EA-B248-C4E6E4E0C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38181-3C1A-47E4-A634-68982AEC3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8BD2C-0280-4DC1-A6CE-3896CC194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8B367-9421-48ED-9F70-53D91827FDB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14204-CB5F-438C-8358-D7DC4588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67825-3202-41D2-9F7F-115FD11AE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4BEC-0EE0-4071-AB0A-E9DC94F72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5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657E2-985E-4112-80A9-55A5E1522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6BD55-DA2F-47FA-BB3C-9FF6BEA3E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6B7E4-C422-46E5-BBA0-A493AD547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8B367-9421-48ED-9F70-53D91827FDB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2888D-F98D-427B-8F1F-BFC8B0B3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C0ED5-B820-490D-B32A-981F8FFE8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4BEC-0EE0-4071-AB0A-E9DC94F72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0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5760-4DE5-401E-BB29-953773B25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05401-D4DC-4188-BDBD-83A89F406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D0FC1F-9A6D-4181-9465-329CBE758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28B61-4CCB-40CF-BB5D-687FAB9E6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8B367-9421-48ED-9F70-53D91827FDB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FE736-1263-4132-9627-079CAABE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61758-CD5B-49B1-AB43-ED0DE7F6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4BEC-0EE0-4071-AB0A-E9DC94F72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1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FC8AA-69DF-4FB8-A6D3-340C6D49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7F578-591F-45E4-B610-9BC83135E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D538A-1401-47A9-9EC9-66BCBB548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EA4EF4-204A-484B-839C-326C2CAD1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839CB9-DAAF-4867-A20F-4F7A791161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E4CDDF-F1D5-4B6D-A25C-BA4D71525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8B367-9421-48ED-9F70-53D91827FDB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839855-4E18-448A-B776-1C43CE26D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95F791-B7BC-4870-B8D4-A256A5E1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4BEC-0EE0-4071-AB0A-E9DC94F72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568C4-6711-47E4-8FD5-BB73F81A2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EF44A2-B158-487A-BEBB-0B3DAD4EC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8B367-9421-48ED-9F70-53D91827FDB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F8448-B8EE-483C-A612-AC41493E4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AEE3F-BFC6-42A6-B9E1-E1847888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4BEC-0EE0-4071-AB0A-E9DC94F72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0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512DE1-119B-4751-8F7F-77421EADF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8B367-9421-48ED-9F70-53D91827FDB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5386E7-A4CE-4155-92A5-14E43798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9AEE8-9E67-4977-8087-9F86BA4E2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4BEC-0EE0-4071-AB0A-E9DC94F72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4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7B82-488C-4F3A-B09A-26C81175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93487-5D25-44B3-8188-BD967F3E0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92453-0DCF-4EC1-AF95-527438EDF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E56FF-BB26-4379-AEAA-66355918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8B367-9421-48ED-9F70-53D91827FDB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AE40B-139A-47CE-8D4F-F8E9B4D5F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2FF37-84B5-48E5-BA51-BB1302B2E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4BEC-0EE0-4071-AB0A-E9DC94F72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8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7023-8588-45A6-AD47-BEF456BF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F3E8F5-73DB-45CD-80C7-006EABA0DB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D114E-101F-4178-82F1-AFE50CC66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5F451-D131-4047-AA32-A9717CC5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8B367-9421-48ED-9F70-53D91827FDB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6680C-0AED-48D0-896C-F6CDAA7B4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F2E0C-FAE3-45D0-AF76-D28B2FD6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E4BEC-0EE0-4071-AB0A-E9DC94F72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7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5E903C"/>
            </a:gs>
            <a:gs pos="82000">
              <a:srgbClr val="8EC26A"/>
            </a:gs>
            <a:gs pos="52000">
              <a:srgbClr val="BBDAA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32D51-E2B2-4F2B-B602-1019F6F54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BF199-C124-4DBC-9AEC-C09C5DCC5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46083-00F9-4E6A-BDB1-FB1C07A6CD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8B367-9421-48ED-9F70-53D91827FDB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0CDD3-EF6E-4D51-97C8-9D44B7D5D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46B63-6598-4B04-AE07-E15B6272F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E4BEC-0EE0-4071-AB0A-E9DC94F72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rmian98-uw.github.io/GIS/Anderson_Lab5/capstone.html" TargetMode="External"/><Relationship Id="rId2" Type="http://schemas.openxmlformats.org/officeDocument/2006/relationships/hyperlink" Target="https://github.com/ermian98-uw/GIS/tree/main/Capston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wt-gis-geo-hub.maps.arcgis.com/apps/webappviewer/index.html?id=f6c2b70cd8604a73a1c0a81b9b50a2da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44337-1AE6-427E-AE7C-B76879755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3445" y="555334"/>
            <a:ext cx="9665110" cy="2458454"/>
          </a:xfrm>
          <a:solidFill>
            <a:schemeClr val="bg1">
              <a:alpha val="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100" b="1" dirty="0">
                <a:solidFill>
                  <a:srgbClr val="002060"/>
                </a:solidFill>
                <a:latin typeface="Georgia" panose="02040502050405020303" pitchFamily="18" charset="0"/>
                <a:cs typeface="Aparajita" panose="02020603050405020304" pitchFamily="18" charset="0"/>
              </a:rPr>
              <a:t>Pinpointing land and surface air temperature variability across topographies in Washington via spatial joining of spaceborne and terrestrial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86D9C-A679-4D24-8EF3-788FF5989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18719" y="4150729"/>
            <a:ext cx="4630994" cy="1783941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Eric Anderson</a:t>
            </a:r>
          </a:p>
          <a:p>
            <a:r>
              <a:rPr lang="en-US" sz="3200" b="1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August 8</a:t>
            </a:r>
            <a:r>
              <a:rPr lang="en-US" sz="3200" b="1" baseline="300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</a:t>
            </a:r>
            <a:r>
              <a:rPr lang="en-US" sz="3200" b="1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, 2021</a:t>
            </a:r>
          </a:p>
          <a:p>
            <a:r>
              <a:rPr lang="en-US" sz="3200" b="1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MGST @ UW-Tacoma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E3FAC5-7D2B-4977-9F8B-9410B847CC6E}"/>
              </a:ext>
            </a:extLst>
          </p:cNvPr>
          <p:cNvSpPr/>
          <p:nvPr/>
        </p:nvSpPr>
        <p:spPr>
          <a:xfrm>
            <a:off x="11509181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6EC79D6-2340-4470-88C1-C5C3C516B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60" y="3287509"/>
            <a:ext cx="4349340" cy="336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2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49FC-13FA-463D-B750-E5D54E69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Georgia" panose="02040502050405020303" pitchFamily="18" charset="0"/>
                <a:cs typeface="Aparajita" panose="02020603050405020304" pitchFamily="18" charset="0"/>
              </a:rPr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066A-BA4B-4222-9F08-4234528B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39707"/>
            <a:ext cx="10591800" cy="482809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Land Use Land Cover (LULC) Classification</a:t>
            </a:r>
          </a:p>
          <a:p>
            <a:pPr lvl="1"/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Assigning pixels that exhibit similar spectral                                                       characteristics to spectral classes via clustering algorithms.</a:t>
            </a:r>
          </a:p>
          <a:p>
            <a:pPr lvl="1"/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Land cover predicts countless environmental phenomenon – including albedo. </a:t>
            </a:r>
          </a:p>
          <a:p>
            <a:pPr lvl="1"/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Used to make policy and judge the success of heat dispersion in urban areas.</a:t>
            </a:r>
          </a:p>
          <a:p>
            <a:pPr marL="457200" lvl="1" indent="0">
              <a:buNone/>
            </a:pPr>
            <a:endParaRPr lang="en-US" sz="32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32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Depends on ground-truthing – going out and physically verifying the materials on the Earth's surface.</a:t>
            </a:r>
          </a:p>
          <a:p>
            <a:pPr lvl="1"/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Misclassification is bad.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E7F06-3F87-4B55-B39E-50EC5008B4DF}"/>
              </a:ext>
            </a:extLst>
          </p:cNvPr>
          <p:cNvSpPr/>
          <p:nvPr/>
        </p:nvSpPr>
        <p:spPr>
          <a:xfrm>
            <a:off x="11305219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</a:t>
            </a:r>
          </a:p>
        </p:txBody>
      </p:sp>
      <p:pic>
        <p:nvPicPr>
          <p:cNvPr id="4102" name="Picture 6" descr="Fig. 30.2">
            <a:extLst>
              <a:ext uri="{FF2B5EF4-FFF2-40B4-BE49-F238E27FC236}">
                <a16:creationId xmlns:a16="http://schemas.microsoft.com/office/drawing/2014/main" id="{FD7D3A81-FC1C-412A-92CD-0457C5AC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668" y="178274"/>
            <a:ext cx="4061841" cy="239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11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49FC-13FA-463D-B750-E5D54E69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Georgia" panose="02040502050405020303" pitchFamily="18" charset="0"/>
                <a:cs typeface="Aparajita" panose="02020603050405020304" pitchFamily="18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066A-BA4B-4222-9F08-4234528B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91422"/>
            <a:ext cx="10591800" cy="482809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Seasonal Bias: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Warmer months contained fewer clouds.</a:t>
            </a:r>
          </a:p>
          <a:p>
            <a:pPr lvl="1"/>
            <a:endParaRPr lang="en-US" sz="28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lvl="1"/>
            <a:endParaRPr lang="en-US" sz="28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After penalty correction, the absolute difference between LST and SAT shrunk by 35.7%, with 69.7% of observations reporting a more accurate SAT than before correction. 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Better during summer, under a high-altitude sun, and                                                                                   on developed land.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Worst during autumn, under a mid-altitude sun,                                                                              generally in high vegetation areas.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E7F06-3F87-4B55-B39E-50EC5008B4DF}"/>
              </a:ext>
            </a:extLst>
          </p:cNvPr>
          <p:cNvSpPr/>
          <p:nvPr/>
        </p:nvSpPr>
        <p:spPr>
          <a:xfrm>
            <a:off x="11305219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3162346-C121-42D3-B52C-DA946F6B9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561" y="365125"/>
            <a:ext cx="5077216" cy="2387406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0800621-12F1-4285-B884-24BB00A2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34" y="4605949"/>
            <a:ext cx="2970333" cy="206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0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49FC-13FA-463D-B750-E5D54E69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Georgia" panose="02040502050405020303" pitchFamily="18" charset="0"/>
                <a:cs typeface="Aparajita" panose="02020603050405020304" pitchFamily="18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066A-BA4B-4222-9F08-4234528B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39707"/>
            <a:ext cx="10591800" cy="482809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Shadow vs no shadow yielded similar results.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Confirmed with two-sample comparison (t-test).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Either an indication that shadow does not significantly                                                                                 predict a landmark’s air temperature, or bad data.</a:t>
            </a:r>
          </a:p>
          <a:p>
            <a:pPr lvl="1"/>
            <a:endParaRPr lang="en-US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Hot Spot Distribution by Land Cover                                                                                    Type</a:t>
            </a:r>
            <a:endParaRPr lang="en-US" sz="28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lvl="1"/>
            <a:r>
              <a:rPr lang="en-US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Developed lands are always hot.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Some land is relatively warmer at                                                                                                        night.</a:t>
            </a:r>
          </a:p>
          <a:p>
            <a:pPr lvl="1"/>
            <a:endParaRPr lang="en-US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lvl="1"/>
            <a:endParaRPr lang="en-US" sz="28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E7F06-3F87-4B55-B39E-50EC5008B4DF}"/>
              </a:ext>
            </a:extLst>
          </p:cNvPr>
          <p:cNvSpPr/>
          <p:nvPr/>
        </p:nvSpPr>
        <p:spPr>
          <a:xfrm>
            <a:off x="11266112" y="5934670"/>
            <a:ext cx="9258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A56BE01-E9EB-4C8F-86D3-4887F472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416" y="256624"/>
            <a:ext cx="4175668" cy="2777244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4596B816-2C75-4AEC-8B90-D7D2EE607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52" y="3630577"/>
            <a:ext cx="5463757" cy="276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2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49FC-13FA-463D-B750-E5D54E69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55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Georgia" panose="02040502050405020303" pitchFamily="18" charset="0"/>
                <a:cs typeface="Aparajita" panose="02020603050405020304" pitchFamily="18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066A-BA4B-4222-9F08-4234528B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87" y="1839707"/>
            <a:ext cx="10591800" cy="48280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Skewed distribution of ground weather stations                                                                               (~60% in a developed area).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Over-emphasizing the urban phenomena?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Could warrant a plea for future research.</a:t>
            </a:r>
          </a:p>
          <a:p>
            <a:pPr lvl="1"/>
            <a:endParaRPr lang="en-US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lvl="1"/>
            <a:endParaRPr lang="en-US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E7F06-3F87-4B55-B39E-50EC5008B4DF}"/>
              </a:ext>
            </a:extLst>
          </p:cNvPr>
          <p:cNvSpPr/>
          <p:nvPr/>
        </p:nvSpPr>
        <p:spPr>
          <a:xfrm>
            <a:off x="11295888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EB2296BC-C70B-4C2A-A2E0-36CB8D254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055" y="540202"/>
            <a:ext cx="5370451" cy="2888798"/>
          </a:xfrm>
          <a:prstGeom prst="rect">
            <a:avLst/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3069F2DA-57DE-4DC1-886F-1E8B43E63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199" y="3712255"/>
            <a:ext cx="4272156" cy="278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8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49FC-13FA-463D-B750-E5D54E69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12" y="2964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Georgia" panose="02040502050405020303" pitchFamily="18" charset="0"/>
                <a:cs typeface="Aparajita" panose="02020603050405020304" pitchFamily="18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066A-BA4B-4222-9F08-4234528B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04679"/>
            <a:ext cx="12192000" cy="4828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One example of temperature variations in a confined region:</a:t>
            </a:r>
          </a:p>
          <a:p>
            <a:pPr lvl="1"/>
            <a:endParaRPr lang="en-US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lvl="1"/>
            <a:endParaRPr lang="en-US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E7F06-3F87-4B55-B39E-50EC5008B4DF}"/>
              </a:ext>
            </a:extLst>
          </p:cNvPr>
          <p:cNvSpPr/>
          <p:nvPr/>
        </p:nvSpPr>
        <p:spPr>
          <a:xfrm>
            <a:off x="11305219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D6250F4-C82D-4D41-8073-454DA2563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393" y="1946332"/>
            <a:ext cx="6913214" cy="4615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41C6E9-DAF2-4B26-A93A-CDD379483AF6}"/>
              </a:ext>
            </a:extLst>
          </p:cNvPr>
          <p:cNvSpPr txBox="1"/>
          <p:nvPr/>
        </p:nvSpPr>
        <p:spPr>
          <a:xfrm>
            <a:off x="1060036" y="3746087"/>
            <a:ext cx="1191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Summer at Night, Air Temp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CDD51F-0022-426E-8F18-85DB9ADC2501}"/>
              </a:ext>
            </a:extLst>
          </p:cNvPr>
          <p:cNvSpPr txBox="1"/>
          <p:nvPr/>
        </p:nvSpPr>
        <p:spPr>
          <a:xfrm>
            <a:off x="9940678" y="3818727"/>
            <a:ext cx="1328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Near Grand Coulee Dam</a:t>
            </a:r>
          </a:p>
        </p:txBody>
      </p:sp>
    </p:spTree>
    <p:extLst>
      <p:ext uri="{BB962C8B-B14F-4D97-AF65-F5344CB8AC3E}">
        <p14:creationId xmlns:p14="http://schemas.microsoft.com/office/powerpoint/2010/main" val="260646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49FC-13FA-463D-B750-E5D54E69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Georgia" panose="02040502050405020303" pitchFamily="18" charset="0"/>
                <a:cs typeface="Aparajita" panose="02020603050405020304" pitchFamily="18" charset="0"/>
              </a:rPr>
              <a:t>Application/Intervention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066A-BA4B-4222-9F08-4234528B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39707"/>
            <a:ext cx="10591800" cy="482809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  <a:hlinkClick r:id="rId2"/>
              </a:rPr>
              <a:t>Code Repository</a:t>
            </a:r>
            <a:endParaRPr lang="en-US" sz="28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  <a:hlinkClick r:id="rId3"/>
              </a:rPr>
              <a:t>GIF Timelapses</a:t>
            </a:r>
            <a:r>
              <a:rPr lang="en-US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</a:p>
          <a:p>
            <a:endParaRPr lang="en-US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  <a:hlinkClick r:id="rId4"/>
              </a:rPr>
              <a:t>Web Map in ArcGIS Online</a:t>
            </a:r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E7F06-3F87-4B55-B39E-50EC5008B4DF}"/>
              </a:ext>
            </a:extLst>
          </p:cNvPr>
          <p:cNvSpPr/>
          <p:nvPr/>
        </p:nvSpPr>
        <p:spPr>
          <a:xfrm>
            <a:off x="11305219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18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49FC-13FA-463D-B750-E5D54E69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Georgia" panose="02040502050405020303" pitchFamily="18" charset="0"/>
                <a:cs typeface="Aparajita" panose="02020603050405020304" pitchFamily="18" charset="0"/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066A-BA4B-4222-9F08-4234528B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30377"/>
            <a:ext cx="10591800" cy="482809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Important to reiterate that these results only apply to cloudless skies.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Atmospheric noise is a grave disadvantage of remote sensing in general. </a:t>
            </a:r>
          </a:p>
          <a:p>
            <a:r>
              <a:rPr lang="en-US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Air Temperature patterns still mimic Land Surface Temperature patterns.</a:t>
            </a:r>
            <a:endParaRPr lang="en-US" sz="28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lvl="1"/>
            <a:r>
              <a:rPr lang="en-US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 positive correction was made, but not far enough?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How to humanly verify?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More accurate results by accounting for other atmospheric effects, like humidity and wind.</a:t>
            </a:r>
          </a:p>
          <a:p>
            <a:pPr lvl="2"/>
            <a:r>
              <a:rPr lang="en-US" sz="24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Heat index vs raw temperature.</a:t>
            </a:r>
          </a:p>
          <a:p>
            <a:r>
              <a:rPr lang="en-US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Temporality still something to overcome.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Replicate this project with a courser satellite (e.g. MODIS) for more constant coverage.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Knowledge of these corrections may enable future researchers to model temperature when localized data is unavailable.</a:t>
            </a:r>
          </a:p>
          <a:p>
            <a:pPr lvl="1"/>
            <a:endParaRPr lang="en-US" sz="28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E7F06-3F87-4B55-B39E-50EC5008B4DF}"/>
              </a:ext>
            </a:extLst>
          </p:cNvPr>
          <p:cNvSpPr/>
          <p:nvPr/>
        </p:nvSpPr>
        <p:spPr>
          <a:xfrm>
            <a:off x="11266112" y="5934670"/>
            <a:ext cx="9258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61631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49FC-13FA-463D-B750-E5D54E69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500" b="1" dirty="0">
                <a:solidFill>
                  <a:srgbClr val="002060"/>
                </a:solidFill>
                <a:latin typeface="Georgia" panose="02040502050405020303" pitchFamily="18" charset="0"/>
                <a:cs typeface="Aparajita" panose="02020603050405020304" pitchFamily="18" charset="0"/>
              </a:rPr>
              <a:t>Questions or Comments?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89E81A-00E4-4D73-B0BC-8375F5956E11}"/>
              </a:ext>
            </a:extLst>
          </p:cNvPr>
          <p:cNvSpPr/>
          <p:nvPr/>
        </p:nvSpPr>
        <p:spPr>
          <a:xfrm>
            <a:off x="11285706" y="5934670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54A486-612F-44C3-B074-C03312C0821F}"/>
              </a:ext>
            </a:extLst>
          </p:cNvPr>
          <p:cNvSpPr txBox="1">
            <a:spLocks/>
          </p:cNvSpPr>
          <p:nvPr/>
        </p:nvSpPr>
        <p:spPr>
          <a:xfrm>
            <a:off x="770106" y="57335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ermian98@uw.edu</a:t>
            </a:r>
          </a:p>
        </p:txBody>
      </p:sp>
    </p:spTree>
    <p:extLst>
      <p:ext uri="{BB962C8B-B14F-4D97-AF65-F5344CB8AC3E}">
        <p14:creationId xmlns:p14="http://schemas.microsoft.com/office/powerpoint/2010/main" val="184617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49FC-13FA-463D-B750-E5D54E69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315" y="1698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Georgia" panose="02040502050405020303" pitchFamily="18" charset="0"/>
                <a:cs typeface="Aparajita" panose="02020603050405020304" pitchFamily="18" charset="0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066A-BA4B-4222-9F08-4234528B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640" y="1787008"/>
            <a:ext cx="10384160" cy="490113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It is known that different land surfaces have                                                    different thermal characteristics.</a:t>
            </a:r>
          </a:p>
          <a:p>
            <a:pPr marL="0" indent="0">
              <a:buNone/>
            </a:pPr>
            <a:endParaRPr lang="en-US" sz="32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32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Is </a:t>
            </a:r>
            <a:r>
              <a:rPr lang="en-US" sz="3200" u="sng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air temperature</a:t>
            </a:r>
            <a:r>
              <a:rPr lang="en-US" sz="32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greatly influenced by topography?</a:t>
            </a:r>
          </a:p>
          <a:p>
            <a:pPr lvl="1"/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Is local topography considered when making meteorological reports or when conducting climate change studies?</a:t>
            </a:r>
          </a:p>
          <a:p>
            <a:pPr lvl="1"/>
            <a:endParaRPr lang="en-US" sz="32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32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Derive air temperature from land surface temperature.</a:t>
            </a:r>
          </a:p>
          <a:p>
            <a:pPr lvl="1"/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“…as if there were weather stations every 70 meters across the entire state.”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F43883-848E-4371-9028-FFF3F4A311EE}"/>
              </a:ext>
            </a:extLst>
          </p:cNvPr>
          <p:cNvSpPr/>
          <p:nvPr/>
        </p:nvSpPr>
        <p:spPr>
          <a:xfrm>
            <a:off x="11530915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6386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49FC-13FA-463D-B750-E5D54E69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918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Georgia" panose="02040502050405020303" pitchFamily="18" charset="0"/>
                <a:cs typeface="Aparajita" panose="02020603050405020304" pitchFamily="18" charset="0"/>
              </a:rPr>
              <a:t>Abstract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066A-BA4B-4222-9F08-4234528B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750" y="1494745"/>
            <a:ext cx="10384160" cy="490113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Measure the degree to which season, land cover                                                                     type, shadow, and sun altitude displace land                                                   surface temperature from air temperature.</a:t>
            </a:r>
          </a:p>
          <a:p>
            <a:pPr lvl="1"/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Each permutation gets a “penalty” – a correction                                                            from land to air, to convert a surface temperature                                                                      grid to an “air temperature” grid.</a:t>
            </a:r>
          </a:p>
          <a:p>
            <a:pPr marL="457200" lvl="1" indent="0">
              <a:buNone/>
            </a:pPr>
            <a:endParaRPr lang="en-US" sz="28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32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Spatial joining of weather stations (terrestrial) and satellite data (spaceborne) from June 2020 – June 2021.</a:t>
            </a:r>
          </a:p>
          <a:p>
            <a:pPr marL="0" indent="0">
              <a:buNone/>
            </a:pPr>
            <a:endParaRPr lang="en-US" sz="32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32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Map season to season to pinpoint hot/cold spots (outliers), discuss where they most frequently appear, extrapolate how.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F43883-848E-4371-9028-FFF3F4A311EE}"/>
              </a:ext>
            </a:extLst>
          </p:cNvPr>
          <p:cNvSpPr/>
          <p:nvPr/>
        </p:nvSpPr>
        <p:spPr>
          <a:xfrm>
            <a:off x="11530915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FD3B3FCE-4105-4C06-9F59-EAB86EA44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93" y="309658"/>
            <a:ext cx="4447805" cy="284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8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49FC-13FA-463D-B750-E5D54E69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29607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Georgia" panose="02040502050405020303" pitchFamily="18" charset="0"/>
                <a:cs typeface="Aparajita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066A-BA4B-4222-9F08-4234528B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88" y="1578772"/>
            <a:ext cx="10370574" cy="4876002"/>
          </a:xfrm>
        </p:spPr>
        <p:txBody>
          <a:bodyPr>
            <a:normAutofit fontScale="92500" lnSpcReduction="10000"/>
          </a:bodyPr>
          <a:lstStyle/>
          <a:p>
            <a:r>
              <a:rPr lang="en-US" sz="3200" u="sng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Remote sensing</a:t>
            </a:r>
            <a:r>
              <a:rPr lang="en-US" sz="32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of the TIR (thermal infrared) band                                                                  using ECOSTRESS combined with ‘on-the-ground’                                          measurements from Weather Underground.</a:t>
            </a:r>
          </a:p>
          <a:p>
            <a:pPr lvl="1"/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Continuous vs discrete data.</a:t>
            </a:r>
          </a:p>
          <a:p>
            <a:pPr marL="457200" lvl="1" indent="0">
              <a:buNone/>
            </a:pPr>
            <a:endParaRPr lang="en-US" sz="28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32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Bridge the gap between temporal and spatial resolutions.</a:t>
            </a:r>
          </a:p>
          <a:p>
            <a:pPr lvl="1"/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ECOSTRESS: 36-hr everywhere; WU: 5-min virtually nowhere.</a:t>
            </a:r>
          </a:p>
          <a:p>
            <a:pPr marL="457200" lvl="1" indent="0">
              <a:buNone/>
            </a:pPr>
            <a:endParaRPr lang="en-US" sz="28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32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Find the most skewed surface air temperatures from those reported by nearby weather stations (dubbed “hot” and “cold” spots), and the spatial-temporal correlations for their skew. </a:t>
            </a:r>
          </a:p>
          <a:p>
            <a:pPr lvl="1"/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Another angle to assess and predict local temperature patterns.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89E81A-00E4-4D73-B0BC-8375F5956E11}"/>
              </a:ext>
            </a:extLst>
          </p:cNvPr>
          <p:cNvSpPr/>
          <p:nvPr/>
        </p:nvSpPr>
        <p:spPr>
          <a:xfrm>
            <a:off x="11530915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8316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49FC-13FA-463D-B750-E5D54E69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315" y="336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Georgia" panose="02040502050405020303" pitchFamily="18" charset="0"/>
                <a:cs typeface="Aparajita" panose="02020603050405020304" pitchFamily="18" charset="0"/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066A-BA4B-4222-9F08-4234528B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1366"/>
            <a:ext cx="10515600" cy="4696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1.) Web Harvesting in R and                                                                           Preliminary Data Processing</a:t>
            </a:r>
          </a:p>
          <a:p>
            <a:pPr marL="914400" lvl="2" indent="0">
              <a:buNone/>
            </a:pPr>
            <a:endParaRPr lang="en-US" sz="24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lvl="1"/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Acquire online </a:t>
            </a:r>
            <a:r>
              <a:rPr lang="en-US" sz="2800" dirty="0" err="1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Wunderground</a:t>
            </a:r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stations.</a:t>
            </a:r>
          </a:p>
          <a:p>
            <a:pPr lvl="2"/>
            <a:r>
              <a:rPr lang="en-US" sz="24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Systematically iterate through known WA cities, check if historical data existed.</a:t>
            </a:r>
          </a:p>
          <a:p>
            <a:pPr lvl="2"/>
            <a:r>
              <a:rPr lang="en-US" sz="24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Over 15,000 recorded stations, only 5,323 deemed online, only 4,767 with data.</a:t>
            </a:r>
          </a:p>
          <a:p>
            <a:pPr lvl="1"/>
            <a:endParaRPr lang="en-US" sz="28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lvl="1"/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Get/Prepare 1,200 ECOSTRESS links (flybys) from NASA </a:t>
            </a:r>
            <a:r>
              <a:rPr lang="en-US" sz="2800" dirty="0" err="1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Earthdata</a:t>
            </a:r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for analysis.</a:t>
            </a:r>
          </a:p>
          <a:p>
            <a:pPr lvl="2"/>
            <a:r>
              <a:rPr lang="en-US" sz="24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Publicly available Python program to georeference the data into .tiff files.</a:t>
            </a:r>
          </a:p>
          <a:p>
            <a:pPr marL="914400" lvl="2" indent="0">
              <a:buNone/>
            </a:pPr>
            <a:endParaRPr lang="en-US" sz="24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lvl="1"/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Tiger/Line shapefile data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56AF00-A075-4AA8-90A0-203AB98DF5A0}"/>
              </a:ext>
            </a:extLst>
          </p:cNvPr>
          <p:cNvSpPr/>
          <p:nvPr/>
        </p:nvSpPr>
        <p:spPr>
          <a:xfrm>
            <a:off x="11530915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71D54F4-1BA5-4095-9373-7424E0215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014" y="284539"/>
            <a:ext cx="6524385" cy="285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8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49FC-13FA-463D-B750-E5D54E69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315" y="336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Georgia" panose="02040502050405020303" pitchFamily="18" charset="0"/>
                <a:cs typeface="Aparajita" panose="02020603050405020304" pitchFamily="18" charset="0"/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066A-BA4B-4222-9F08-4234528B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199"/>
            <a:ext cx="10515600" cy="4556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2.) Automated Geospatial Analysis in Python</a:t>
            </a:r>
          </a:p>
          <a:p>
            <a:pPr lvl="1"/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For each ECOSTRESS flyby:</a:t>
            </a:r>
          </a:p>
          <a:p>
            <a:pPr lvl="2"/>
            <a:r>
              <a:rPr lang="en-US" sz="24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Hillshade is calculated based on solar azimuth/zenith.</a:t>
            </a:r>
          </a:p>
          <a:p>
            <a:pPr lvl="2"/>
            <a:r>
              <a:rPr lang="en-US" sz="24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Reclassify LST pixels to nullify cloud interference.</a:t>
            </a:r>
          </a:p>
          <a:p>
            <a:pPr lvl="2"/>
            <a:r>
              <a:rPr lang="en-US" sz="24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Weather stations within the extent of a .tiff file have historical air temperature data at the time of ECOSTRESS flyover harvested from the </a:t>
            </a:r>
            <a:r>
              <a:rPr lang="en-US" sz="2400" dirty="0" err="1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Wunderground</a:t>
            </a:r>
            <a:r>
              <a:rPr lang="en-US" sz="24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website.</a:t>
            </a:r>
          </a:p>
          <a:p>
            <a:pPr lvl="2"/>
            <a:r>
              <a:rPr lang="en-US" sz="24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CSV file with all metadata is exported.</a:t>
            </a:r>
          </a:p>
          <a:p>
            <a:pPr lvl="2"/>
            <a:r>
              <a:rPr lang="en-US" sz="24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Temperature penalties (LST minus SAT) calculated.</a:t>
            </a:r>
          </a:p>
          <a:p>
            <a:pPr marL="914400" lvl="2" indent="0">
              <a:buNone/>
            </a:pPr>
            <a:endParaRPr lang="en-US" sz="24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lvl="1"/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Sun altitude calculated in R at the very end.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56AF00-A075-4AA8-90A0-203AB98DF5A0}"/>
              </a:ext>
            </a:extLst>
          </p:cNvPr>
          <p:cNvSpPr/>
          <p:nvPr/>
        </p:nvSpPr>
        <p:spPr>
          <a:xfrm>
            <a:off x="11530915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F983166-4C15-447D-AAF0-F33E0B328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662" y="234727"/>
            <a:ext cx="3272778" cy="320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7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49FC-13FA-463D-B750-E5D54E69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07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Georgia" panose="02040502050405020303" pitchFamily="18" charset="0"/>
                <a:cs typeface="Aparajita" panose="02020603050405020304" pitchFamily="18" charset="0"/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066A-BA4B-4222-9F08-4234528B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840210"/>
            <a:ext cx="10515600" cy="4556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3.) Data Validation in R</a:t>
            </a:r>
          </a:p>
          <a:p>
            <a:pPr lvl="1"/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Outlier removal:</a:t>
            </a:r>
          </a:p>
          <a:p>
            <a:pPr lvl="2"/>
            <a:r>
              <a:rPr lang="en-US" sz="24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Box-Cox power transform to normalize data as best                                                                             as possible (achieved Gamma distribution)</a:t>
            </a:r>
          </a:p>
          <a:p>
            <a:pPr lvl="2"/>
            <a:r>
              <a:rPr lang="en-US" sz="24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Remove outliers using Cook’s Distance threshold.</a:t>
            </a:r>
          </a:p>
          <a:p>
            <a:pPr lvl="3"/>
            <a:r>
              <a:rPr lang="en-US" sz="24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179,623 -&gt; 171,697 observations</a:t>
            </a:r>
          </a:p>
          <a:p>
            <a:pPr lvl="1"/>
            <a:r>
              <a:rPr lang="en-US" sz="30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Bagging (bootstrap aggregating):</a:t>
            </a:r>
          </a:p>
          <a:p>
            <a:pPr lvl="2"/>
            <a:r>
              <a:rPr lang="en-US" sz="26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Variance reduction</a:t>
            </a:r>
          </a:p>
          <a:p>
            <a:pPr lvl="2"/>
            <a:r>
              <a:rPr lang="en-US" sz="26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Ensuring the results reflect what should happen if implemented in reality</a:t>
            </a:r>
          </a:p>
          <a:p>
            <a:pPr lvl="2"/>
            <a:r>
              <a:rPr lang="en-US" sz="26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1,000 bootstraps, replaced original penalties bootstrapped penalties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56AF00-A075-4AA8-90A0-203AB98DF5A0}"/>
              </a:ext>
            </a:extLst>
          </p:cNvPr>
          <p:cNvSpPr/>
          <p:nvPr/>
        </p:nvSpPr>
        <p:spPr>
          <a:xfrm>
            <a:off x="11530915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7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F6A6B9-43F3-4008-9057-D56725158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5549" y="237369"/>
            <a:ext cx="5638799" cy="2434936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E863023-3B9F-40E9-A6D5-AE54D76D5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959" y="2828091"/>
            <a:ext cx="3970389" cy="17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8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49FC-13FA-463D-B750-E5D54E69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07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Georgia" panose="02040502050405020303" pitchFamily="18" charset="0"/>
                <a:cs typeface="Aparajita" panose="02020603050405020304" pitchFamily="18" charset="0"/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066A-BA4B-4222-9F08-4234528B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96" y="1840210"/>
            <a:ext cx="10515600" cy="4556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4.) Data Visualization for Climate Discussion</a:t>
            </a:r>
          </a:p>
          <a:p>
            <a:pPr lvl="1"/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All rasters mosaicked by variable permutation                                                 (“</a:t>
            </a:r>
            <a:r>
              <a:rPr lang="en-US" sz="2800" dirty="0" err="1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Season_Shadow_SunAltitude</a:t>
            </a:r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”). </a:t>
            </a:r>
          </a:p>
          <a:p>
            <a:pPr lvl="2"/>
            <a:r>
              <a:rPr lang="en-US" sz="24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Penalties applied to get air temperature grid</a:t>
            </a:r>
          </a:p>
          <a:p>
            <a:pPr marL="457200" lvl="1" indent="0">
              <a:buNone/>
            </a:pPr>
            <a:endParaRPr lang="en-US" sz="28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lvl="1"/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Spatial autocorrelation (</a:t>
            </a:r>
            <a:r>
              <a:rPr lang="en-US" sz="2800" dirty="0" err="1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Getis</a:t>
            </a:r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-Ord Gi*                                                                                                      Hot Spot Analysis) </a:t>
            </a:r>
          </a:p>
          <a:p>
            <a:pPr lvl="2"/>
            <a:r>
              <a:rPr lang="en-US" sz="24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Assigns z-scores based on the feature’s                                                                                 proximity to clusters of high or low temperatures</a:t>
            </a:r>
          </a:p>
          <a:p>
            <a:pPr lvl="2"/>
            <a:r>
              <a:rPr lang="en-US" sz="24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Ignored areas greater than 1,000 meters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56AF00-A075-4AA8-90A0-203AB98DF5A0}"/>
              </a:ext>
            </a:extLst>
          </p:cNvPr>
          <p:cNvSpPr/>
          <p:nvPr/>
        </p:nvSpPr>
        <p:spPr>
          <a:xfrm>
            <a:off x="11530915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8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81C8E881-757F-47E9-9F69-9DF986A15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040" y="123112"/>
            <a:ext cx="3723160" cy="2586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E7C5F9-C59E-449E-BD4A-351E91A6D294}"/>
              </a:ext>
            </a:extLst>
          </p:cNvPr>
          <p:cNvSpPr txBox="1"/>
          <p:nvPr/>
        </p:nvSpPr>
        <p:spPr>
          <a:xfrm>
            <a:off x="8223302" y="2775287"/>
            <a:ext cx="384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Spring No Shade Late Morning (30°- 45° Sun Altitude)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62274-4036-4095-B168-8F2F4B17326B}"/>
              </a:ext>
            </a:extLst>
          </p:cNvPr>
          <p:cNvSpPr txBox="1"/>
          <p:nvPr/>
        </p:nvSpPr>
        <p:spPr>
          <a:xfrm>
            <a:off x="8223302" y="3062947"/>
            <a:ext cx="384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Air Temperature Correction!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49DE9F23-DF60-42B6-8AB8-BA72ABB9F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977" y="3644226"/>
            <a:ext cx="3813500" cy="27566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FD6864-E6D3-4CC6-9790-4B15630B374E}"/>
              </a:ext>
            </a:extLst>
          </p:cNvPr>
          <p:cNvSpPr txBox="1"/>
          <p:nvPr/>
        </p:nvSpPr>
        <p:spPr>
          <a:xfrm>
            <a:off x="7380059" y="6462473"/>
            <a:ext cx="384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Hot Cold Spots near Olympia, WA</a:t>
            </a:r>
          </a:p>
        </p:txBody>
      </p:sp>
    </p:spTree>
    <p:extLst>
      <p:ext uri="{BB962C8B-B14F-4D97-AF65-F5344CB8AC3E}">
        <p14:creationId xmlns:p14="http://schemas.microsoft.com/office/powerpoint/2010/main" val="115312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49FC-13FA-463D-B750-E5D54E69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Georgia" panose="02040502050405020303" pitchFamily="18" charset="0"/>
                <a:cs typeface="Aparajita" panose="02020603050405020304" pitchFamily="18" charset="0"/>
              </a:rPr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D066A-BA4B-4222-9F08-4234528B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1786"/>
            <a:ext cx="10611255" cy="445844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The Urban Heat Island (UHI) Effect</a:t>
            </a:r>
          </a:p>
          <a:p>
            <a:pPr lvl="1"/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High thermal radiation in urban areas compared to outlying cooler rural regions.</a:t>
            </a:r>
          </a:p>
          <a:p>
            <a:pPr lvl="1"/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Urban land absorbs solar radiation, does not reflect (pollution makes this worse).</a:t>
            </a:r>
          </a:p>
          <a:p>
            <a:pPr lvl="1"/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An obvious example of localized temperature variation independent of meteorological patterns.</a:t>
            </a:r>
          </a:p>
          <a:p>
            <a:pPr marL="0" indent="0">
              <a:buNone/>
            </a:pPr>
            <a:endParaRPr lang="en-US" sz="3200" dirty="0">
              <a:solidFill>
                <a:srgbClr val="00206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32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Goal: minimize absorption of solar radiation by creating low albedo surfaces.</a:t>
            </a:r>
          </a:p>
          <a:p>
            <a:pPr lvl="1"/>
            <a:r>
              <a:rPr lang="en-US" sz="2800" dirty="0">
                <a:solidFill>
                  <a:srgbClr val="00206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Paint surfaces white, strategically place vegetation.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E7F06-3F87-4B55-B39E-50EC5008B4DF}"/>
              </a:ext>
            </a:extLst>
          </p:cNvPr>
          <p:cNvSpPr/>
          <p:nvPr/>
        </p:nvSpPr>
        <p:spPr>
          <a:xfrm>
            <a:off x="11530915" y="5934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9</a:t>
            </a:r>
          </a:p>
        </p:txBody>
      </p:sp>
      <p:pic>
        <p:nvPicPr>
          <p:cNvPr id="3076" name="Picture 4" descr="Urban heat island | World Meteorological Organization">
            <a:extLst>
              <a:ext uri="{FF2B5EF4-FFF2-40B4-BE49-F238E27FC236}">
                <a16:creationId xmlns:a16="http://schemas.microsoft.com/office/drawing/2014/main" id="{5C3E736E-458D-4C4D-A8E2-D8C27EBDE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603" y="190597"/>
            <a:ext cx="4909652" cy="198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93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2108</TotalTime>
  <Words>1049</Words>
  <Application>Microsoft Office PowerPoint</Application>
  <PresentationFormat>Widescreen</PresentationFormat>
  <Paragraphs>148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Aparajita</vt:lpstr>
      <vt:lpstr>Arial</vt:lpstr>
      <vt:lpstr>Calibri</vt:lpstr>
      <vt:lpstr>Calibri Light</vt:lpstr>
      <vt:lpstr>Georgia</vt:lpstr>
      <vt:lpstr>Office Theme</vt:lpstr>
      <vt:lpstr>Pinpointing land and surface air temperature variability across topographies in Washington via spatial joining of spaceborne and terrestrial data</vt:lpstr>
      <vt:lpstr>Abstract</vt:lpstr>
      <vt:lpstr>Abstract (cont.)</vt:lpstr>
      <vt:lpstr>Introduction</vt:lpstr>
      <vt:lpstr>Methods</vt:lpstr>
      <vt:lpstr>Methods</vt:lpstr>
      <vt:lpstr>Methods</vt:lpstr>
      <vt:lpstr>Methods</vt:lpstr>
      <vt:lpstr>Literature Review</vt:lpstr>
      <vt:lpstr>Literature Review</vt:lpstr>
      <vt:lpstr>Results</vt:lpstr>
      <vt:lpstr>Results</vt:lpstr>
      <vt:lpstr>Results</vt:lpstr>
      <vt:lpstr>Results</vt:lpstr>
      <vt:lpstr>Application/Intervention</vt:lpstr>
      <vt:lpstr>Discussion</vt:lpstr>
      <vt:lpstr>Questions or 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Anderson</dc:creator>
  <cp:lastModifiedBy>Eric Anderson</cp:lastModifiedBy>
  <cp:revision>85</cp:revision>
  <dcterms:created xsi:type="dcterms:W3CDTF">2021-03-04T02:30:32Z</dcterms:created>
  <dcterms:modified xsi:type="dcterms:W3CDTF">2021-08-12T23:09:56Z</dcterms:modified>
</cp:coreProperties>
</file>